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2"/>
  </p:notesMasterIdLst>
  <p:sldIdLst>
    <p:sldId id="280" r:id="rId2"/>
    <p:sldId id="357" r:id="rId3"/>
    <p:sldId id="362" r:id="rId4"/>
    <p:sldId id="309" r:id="rId5"/>
    <p:sldId id="347" r:id="rId6"/>
    <p:sldId id="349" r:id="rId7"/>
    <p:sldId id="350" r:id="rId8"/>
    <p:sldId id="341" r:id="rId9"/>
    <p:sldId id="291" r:id="rId10"/>
    <p:sldId id="351" r:id="rId11"/>
    <p:sldId id="352" r:id="rId12"/>
    <p:sldId id="312" r:id="rId13"/>
    <p:sldId id="282" r:id="rId14"/>
    <p:sldId id="366" r:id="rId15"/>
    <p:sldId id="367" r:id="rId16"/>
    <p:sldId id="360" r:id="rId17"/>
    <p:sldId id="324" r:id="rId18"/>
    <p:sldId id="368" r:id="rId19"/>
    <p:sldId id="361" r:id="rId20"/>
    <p:sldId id="363" r:id="rId21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B900"/>
    <a:srgbClr val="00BCF2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53864" autoAdjust="0"/>
  </p:normalViewPr>
  <p:slideViewPr>
    <p:cSldViewPr snapToGrid="0">
      <p:cViewPr varScale="1">
        <p:scale>
          <a:sx n="132" d="100"/>
          <a:sy n="132" d="100"/>
        </p:scale>
        <p:origin x="1716" y="120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9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11/2/2017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以下演示文稿针对 </a:t>
            </a:r>
            <a:r>
              <a:rPr lang="en-US" altLang="zh-CN" b="0" u="none" dirty="0">
                <a:ea typeface="Microsoft YaHei" panose="020B0503020204020204" pitchFamily="34" charset="-122"/>
              </a:rPr>
              <a:t>5-10 </a:t>
            </a:r>
            <a:r>
              <a:rPr lang="zh-CN" altLang="en-US" b="0" u="none" dirty="0">
                <a:ea typeface="Microsoft YaHei" panose="020B0503020204020204" pitchFamily="34" charset="-122"/>
              </a:rPr>
              <a:t>岁的青少年。我们建议为此活动安排 </a:t>
            </a:r>
            <a:r>
              <a:rPr lang="en-US" altLang="zh-CN" b="0" u="none" dirty="0">
                <a:ea typeface="Microsoft YaHei" panose="020B0503020204020204" pitchFamily="34" charset="-122"/>
              </a:rPr>
              <a:t>60 </a:t>
            </a:r>
            <a:r>
              <a:rPr lang="zh-CN" altLang="en-US" b="0" u="none" dirty="0">
                <a:ea typeface="Microsoft YaHei" panose="020B0503020204020204" pitchFamily="34" charset="-122"/>
              </a:rPr>
              <a:t>分钟。缩短年龄较小的参与者的时间。 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sz="1200" b="1" i="0" u="sng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“大家好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！我是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&lt;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姓名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&gt;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，来自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&lt;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机构名称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&gt;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。</a:t>
            </a:r>
            <a:r>
              <a:rPr lang="zh-CN" altLang="en-US" b="0" u="none" dirty="0">
                <a:ea typeface="Microsoft YaHei" panose="020B0503020204020204" pitchFamily="34" charset="-122"/>
              </a:rPr>
              <a:t>今天我们要学习 </a:t>
            </a:r>
            <a:r>
              <a:rPr lang="en-US" altLang="zh-CN" b="0" u="none" dirty="0"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b="0" u="none" dirty="0">
                <a:ea typeface="Microsoft YaHei" panose="020B0503020204020204" pitchFamily="34" charset="-122"/>
              </a:rPr>
              <a:t> </a:t>
            </a:r>
            <a:r>
              <a:rPr lang="zh-CN" altLang="en-US" b="0" u="none" dirty="0">
                <a:ea typeface="Microsoft YaHei" panose="020B0503020204020204" pitchFamily="34" charset="-122"/>
              </a:rPr>
              <a:t>课程。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是由非盈利组织 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Code.org 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发起的一项全球范围的活动，旨在告诉大家每个人都可以学习代码基础知识。今天，你将成为其中一员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-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 通过使用 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Microsoft 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提供的新 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 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教程学习编码。在此之前，我们将浅谈一下‘什么是编码’、‘为什么重要’以及‘为什么是这么有趣的活动！’”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让参与者为“编程一小时”而感到振奋！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辅导员注意事项：</a:t>
            </a: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请记住这项活动的主要目的是让参与者为教程所吸引。因此要相应控制你的讲课时间。演示板大部分幻灯片的设计旨在演示极短时间，这样才可以进行快速对话式演示。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此图像表示了世界范围内 </a:t>
            </a:r>
            <a:r>
              <a:rPr lang="en-US" altLang="zh-CN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Hour of Code</a:t>
            </a:r>
            <a:r>
              <a:rPr lang="en-US" altLang="zh-CN" sz="1000" baseline="30000" dirty="0">
                <a:solidFill>
                  <a:schemeClr val="bg1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TM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事件的参与程度。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baseline="0" dirty="0">
                <a:ea typeface="Microsoft YaHei" panose="020B0503020204020204" pitchFamily="34" charset="-122"/>
              </a:rPr>
              <a:t>“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代码还可以让你创造新事物，有助于发挥想象力和创造力！”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10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242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Microsoft YaHei" panose="020B0503020204020204" pitchFamily="34" charset="-122"/>
              </a:rPr>
              <a:t>“编码是一项小组活动！由于每个人的代码都是为了解决问题并且发挥了自己的想象力，因此他们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通过相互分享自己的想法和解决方案来相互帮助！” </a:t>
            </a:r>
            <a:endParaRPr lang="zh-CN" altLang="en-US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11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4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“你喜欢做什么？ 喜欢做的完全可以是任何事情，看书，运动，做手工制作，玩电子游戏。”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将编码定位为技术领域之外的一项兴趣爱好，这样更有可能使年轻人投入其中。目的是激发他们的想象力，让他们将已有的热情转移到编码项目中，这可能有助于进一步推动这种热情。 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u="sng" dirty="0">
                <a:ea typeface="Microsoft YaHei" panose="020B0503020204020204" pitchFamily="34" charset="-122"/>
              </a:rPr>
              <a:t>辅导员注意事项：</a:t>
            </a:r>
            <a:r>
              <a:rPr lang="zh-CN" altLang="en-US" b="0" dirty="0">
                <a:ea typeface="Microsoft YaHei" panose="020B0503020204020204" pitchFamily="34" charset="-122"/>
              </a:rPr>
              <a:t>要求你的参与者分享他们的热情和想法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12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“你喜欢做的所有事情中都用得上编程！”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*要列举的例子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喜欢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电影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的人可以构建一个应用，用于对电影评级并进行讨论</a:t>
            </a:r>
            <a:endParaRPr lang="zh-CN" altLang="en-US" dirty="0">
              <a:effectLst/>
              <a:ea typeface="Microsoft YaHei" panose="020B0503020204020204" pitchFamily="34" charset="-122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喜欢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视频游戏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的人可以构建自己的游戏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喜欢</a:t>
            </a:r>
            <a:r>
              <a:rPr lang="zh-CN" altLang="en-US" sz="1200" b="1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体育运动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的人可以开发应用程序，用于显示所喜欢球队的统计数据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如果有人喜欢</a:t>
            </a:r>
            <a:r>
              <a:rPr lang="zh-CN" altLang="en-US" sz="1200" b="1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漫画或超级英雄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， 他们可以创建一个有关所喜欢角色的网站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强调他们不但会在编程过程中找到享受乐趣的新方式，并发现通过编程能做些什么，而且他们最终创造出的事物还能与朋友分享和一同使用。</a:t>
            </a: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13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39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“你准备好开始编码了吗？让我们开始吧！今天的</a:t>
            </a:r>
            <a:r>
              <a:rPr lang="zh-CN" altLang="en-US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，我们将学习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受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游戏启发的教程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！本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教程使用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视频游戏中的人物和概念，但它本身并不是游戏。在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教程中，你将认识‘代理’，并学习和使用编码技术（如循环、调试和函数）设计自己的难题解决方案，并观看代理执行他们的命令。”</a:t>
            </a:r>
            <a:endParaRPr lang="zh-CN" altLang="en-US" sz="1200" b="0" baseline="0" dirty="0">
              <a:ea typeface="Microsoft YaHei" panose="020B0503020204020204" pitchFamily="34" charset="-122"/>
            </a:endParaRP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u="none" baseline="0" dirty="0">
                <a:ea typeface="Microsoft YaHei" panose="020B0503020204020204" pitchFamily="34" charset="-122"/>
              </a:rPr>
              <a:t>“你今天将有 </a:t>
            </a:r>
            <a:r>
              <a:rPr lang="en-US" altLang="zh-CN" sz="1200" b="0" u="none" baseline="0" dirty="0">
                <a:ea typeface="Microsoft YaHei" panose="020B0503020204020204" pitchFamily="34" charset="-122"/>
              </a:rPr>
              <a:t>_____ </a:t>
            </a:r>
            <a:r>
              <a:rPr lang="zh-CN" altLang="en-US" sz="1200" b="0" u="none" baseline="0" dirty="0">
                <a:ea typeface="Microsoft YaHei" panose="020B0503020204020204" pitchFamily="34" charset="-122"/>
              </a:rPr>
              <a:t>的游戏时间。如果你遇到了困难，请耐心尝试不同的方法来解决问题。如果自己解决不了，可以寻求周围同学的帮助，最后，你可以向我寻求帮助，</a:t>
            </a:r>
            <a:r>
              <a:rPr lang="en-US" altLang="zh-CN" sz="1200" b="0" u="none" baseline="0" dirty="0">
                <a:ea typeface="Microsoft YaHei" panose="020B0503020204020204" pitchFamily="34" charset="-122"/>
              </a:rPr>
              <a:t>[</a:t>
            </a:r>
            <a:r>
              <a:rPr lang="zh-CN" altLang="en-US" sz="1200" b="0" u="none" baseline="0" dirty="0">
                <a:ea typeface="Microsoft YaHei" panose="020B0503020204020204" pitchFamily="34" charset="-122"/>
              </a:rPr>
              <a:t>举手、向上翘起大拇指等</a:t>
            </a:r>
            <a:r>
              <a:rPr lang="en-US" altLang="zh-CN" sz="1200" b="0" u="none" baseline="0" dirty="0">
                <a:ea typeface="Microsoft YaHei" panose="020B0503020204020204" pitchFamily="34" charset="-122"/>
              </a:rPr>
              <a:t>]</a:t>
            </a:r>
            <a:r>
              <a:rPr lang="zh-CN" altLang="en-US" sz="1200" b="0" u="none" baseline="0" dirty="0">
                <a:ea typeface="Microsoft YaHei" panose="020B0503020204020204" pitchFamily="34" charset="-122"/>
              </a:rPr>
              <a:t>。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u="none" baseline="0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u="none" baseline="0" dirty="0">
                <a:ea typeface="Microsoft YaHei" panose="020B0503020204020204" pitchFamily="34" charset="-122"/>
              </a:rPr>
              <a:t>不要忘记你的耳机！”</a:t>
            </a:r>
            <a:endParaRPr lang="zh-CN" altLang="en-US" sz="1200" b="0" u="none" dirty="0">
              <a:ea typeface="Microsoft YaHei" panose="020B0503020204020204" pitchFamily="34" charset="-122"/>
            </a:endParaRP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介绍 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endParaRPr lang="en-US" altLang="zh-CN" sz="12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</a:endParaRP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dirty="0">
                <a:ea typeface="Microsoft YaHei" panose="020B0503020204020204" pitchFamily="34" charset="-122"/>
              </a:rPr>
              <a:t>辅导员注意事项：</a:t>
            </a:r>
          </a:p>
          <a:p>
            <a:pPr>
              <a:defRPr/>
            </a:pPr>
            <a:r>
              <a:rPr lang="zh-CN" altLang="en-US" b="0" dirty="0">
                <a:ea typeface="Microsoft YaHei" panose="020B0503020204020204" pitchFamily="34" charset="-122"/>
              </a:rPr>
              <a:t>有多个 </a:t>
            </a:r>
            <a:r>
              <a:rPr lang="en-US" altLang="zh-CN" b="0" dirty="0">
                <a:ea typeface="Microsoft YaHei" panose="020B0503020204020204" pitchFamily="34" charset="-122"/>
              </a:rPr>
              <a:t>Minecraft </a:t>
            </a:r>
            <a:r>
              <a:rPr lang="zh-CN" altLang="en-US" b="0" dirty="0">
                <a:ea typeface="Microsoft YaHei" panose="020B0503020204020204" pitchFamily="34" charset="-122"/>
              </a:rPr>
              <a:t>教程。从今年的教程开始，如果他们提早完成，再使用其他教程。每个教程教授不同的概念，因此学习所有教程是一个好主意！</a:t>
            </a:r>
            <a:r>
              <a:rPr lang="zh-CN" altLang="en-US" dirty="0">
                <a:ea typeface="Microsoft YaHei" panose="020B0503020204020204" pitchFamily="34" charset="-122"/>
              </a:rPr>
              <a:t> </a:t>
            </a:r>
            <a:endParaRPr lang="zh-CN" altLang="en-US" b="0" dirty="0">
              <a:ea typeface="Microsoft YaHei" panose="020B0503020204020204" pitchFamily="34" charset="-122"/>
            </a:endParaRPr>
          </a:p>
          <a:p>
            <a:endParaRPr lang="zh-CN" altLang="en-US" sz="1200" b="1" u="sng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如果你不能为每个参与者提供单独的设备，请尝试让他们与其他人结对，并轮流执行每节课的每一个步骤，以便他们都有机会参与操作和观察。我们建议每个人独立解决难题。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十五分钟后，为小组成员取得的进展以及他们已编写的代码向他们表示祝贺。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对于完成了本教程和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/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或更高级教程的参与者，邀请他们使用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钻石路径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（其中包括附加编码挑战，他们需要完成这些挑战以获取相应级别的钻石）完成本教程的游戏。</a:t>
            </a:r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>
              <a:ea typeface="Microsoft YaHei" panose="020B0503020204020204" pitchFamily="34" charset="-122"/>
            </a:endParaRPr>
          </a:p>
          <a:p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14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858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0" u="none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u="none" dirty="0">
                <a:ea typeface="Microsoft YaHei" panose="020B0503020204020204" pitchFamily="34" charset="-122"/>
              </a:rPr>
              <a:t>“现在转到 </a:t>
            </a:r>
            <a:r>
              <a:rPr lang="en-US" altLang="zh-CN" sz="1200" b="0" u="none" dirty="0">
                <a:solidFill>
                  <a:schemeClr val="bg1"/>
                </a:solidFill>
                <a:latin typeface="Segoe Pro Light" charset="0"/>
                <a:ea typeface="Microsoft YaHei" panose="020B0503020204020204" pitchFamily="34" charset="-122"/>
              </a:rPr>
              <a:t>code.org</a:t>
            </a:r>
            <a:r>
              <a:rPr lang="en-US" altLang="zh-CN" sz="1200" dirty="0">
                <a:solidFill>
                  <a:schemeClr val="bg1"/>
                </a:solidFill>
                <a:latin typeface="Segoe Pro Light" charset="0"/>
                <a:ea typeface="Microsoft YaHei" panose="020B0503020204020204" pitchFamily="34" charset="-122"/>
              </a:rPr>
              <a:t>/Minecraft</a:t>
            </a:r>
            <a:r>
              <a:rPr lang="zh-CN" altLang="en-US" dirty="0">
                <a:ea typeface="Microsoft YaHei" panose="020B0503020204020204" pitchFamily="34" charset="-122"/>
              </a:rPr>
              <a:t>，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查找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Hero’s Journey</a:t>
            </a:r>
            <a:r>
              <a:rPr lang="zh-CN" altLang="en-US" dirty="0"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dirty="0"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ea typeface="Microsoft YaHei" panose="020B0503020204020204" pitchFamily="34" charset="-122"/>
              </a:rPr>
              <a:t>英雄之旅）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教程并开始！”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  <a:endParaRPr lang="zh-CN" altLang="en-US" sz="1200" b="1" i="0" u="sng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u="sng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给用户一些时间了解教程。</a:t>
            </a:r>
            <a:endParaRPr lang="zh-CN" altLang="en-US" sz="1200" b="0" i="0" u="none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引导者注释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•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学习教程过程中，请打开此幻灯片，当您的小组快要完成教程学习时再进入下一幻灯片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•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如果参与者登录了课程，则会按等级保存进度，若没有完成课程，则可以在下次进入课程时返回此位置。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•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由于可以随便玩，又有空间可随意建造任何东西，因此要了解有关年轻人和用户生成内容的风险。</a:t>
            </a:r>
            <a:endParaRPr lang="en-US" altLang="zh-CN" sz="1200" b="0" i="0" u="none" dirty="0">
              <a:solidFill>
                <a:srgbClr val="000000"/>
              </a:solidFill>
              <a:latin typeface="SimSun" panose="02010600030101010101" pitchFamily="2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dirty="0">
              <a:solidFill>
                <a:srgbClr val="000000"/>
              </a:solidFill>
              <a:latin typeface="SimSun" panose="02010600030101010101" pitchFamily="2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如果您的时间有限：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•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完成尽可能多的谜题。精通技术的孩子可以在 </a:t>
            </a: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50-60 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分钟内完成所有谜题。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•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祝贺学生的成果，然后告诉他们可以回家再做一遍编码。</a:t>
            </a:r>
            <a:endParaRPr lang="en-US" altLang="zh-CN" sz="1200" b="0" i="0" u="none" dirty="0">
              <a:solidFill>
                <a:srgbClr val="000000"/>
              </a:solidFill>
              <a:latin typeface="SimSun" panose="02010600030101010101" pitchFamily="2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dirty="0">
              <a:solidFill>
                <a:srgbClr val="000000"/>
              </a:solidFill>
              <a:latin typeface="SimSun" panose="02010600030101010101" pitchFamily="2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如果您的时间充裕：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•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指导学生在完成最后一个谜题后继续设计，再玩几个小时。 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•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指导学生重新完成每个谜题，让他们试着以不同的方式解决谜题。这可以增加重复和实验的趣味性。</a:t>
            </a:r>
            <a:endParaRPr lang="zh-CN" altLang="en-US" sz="1200" b="0" i="0" u="none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•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指导学生通过“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Adventurer”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（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奇遇记）和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/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或“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Designer”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（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设计师）玩游戏。</a:t>
            </a:r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Microsoft YaHei" panose="020B0503020204020204" pitchFamily="34" charset="-122"/>
              </a:rPr>
              <a:t> </a:t>
            </a:r>
            <a:endParaRPr lang="zh-CN" altLang="en-US" sz="1200" b="0" i="0" u="none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15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260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u="none" dirty="0">
                <a:ea typeface="Microsoft YaHei" panose="020B0503020204020204" pitchFamily="34" charset="-122"/>
              </a:rPr>
              <a:t>“大家注意！只剩五分钟课程就要结束了！ </a:t>
            </a:r>
          </a:p>
          <a:p>
            <a:r>
              <a:rPr lang="en-US" altLang="zh-CN" b="0" u="none" dirty="0">
                <a:ea typeface="Microsoft YaHei" panose="020B0503020204020204" pitchFamily="34" charset="-122"/>
              </a:rPr>
              <a:t>[</a:t>
            </a:r>
            <a:r>
              <a:rPr lang="zh-CN" altLang="en-US" b="0" u="none" dirty="0">
                <a:ea typeface="Microsoft YaHei" panose="020B0503020204020204" pitchFamily="34" charset="-122"/>
              </a:rPr>
              <a:t>如果可以访问设备和 </a:t>
            </a:r>
            <a:r>
              <a:rPr lang="en-US" altLang="zh-CN" b="0" u="none" dirty="0">
                <a:ea typeface="Microsoft YaHei" panose="020B0503020204020204" pitchFamily="34" charset="-122"/>
              </a:rPr>
              <a:t>Internet] </a:t>
            </a:r>
            <a:r>
              <a:rPr lang="zh-CN" altLang="en-US" b="0" u="none" dirty="0">
                <a:ea typeface="Microsoft YaHei" panose="020B0503020204020204" pitchFamily="34" charset="-122"/>
              </a:rPr>
              <a:t>请记住，你稍后可以继续使用 </a:t>
            </a:r>
            <a:r>
              <a:rPr lang="en-US" altLang="zh-CN" b="0" u="none" dirty="0">
                <a:ea typeface="Microsoft YaHei" panose="020B0503020204020204" pitchFamily="34" charset="-122"/>
              </a:rPr>
              <a:t>Minecraft </a:t>
            </a:r>
            <a:r>
              <a:rPr lang="zh-CN" altLang="en-US" b="0" u="none" dirty="0">
                <a:ea typeface="Microsoft YaHei" panose="020B0503020204020204" pitchFamily="34" charset="-122"/>
              </a:rPr>
              <a:t>学习编码</a:t>
            </a:r>
            <a:r>
              <a:rPr lang="en-US" altLang="zh-CN" b="0" u="none" dirty="0">
                <a:ea typeface="Microsoft YaHei" panose="020B0503020204020204" pitchFamily="34" charset="-122"/>
              </a:rPr>
              <a:t>”</a:t>
            </a:r>
            <a:r>
              <a:rPr lang="zh-CN" altLang="en-US" b="0" u="none" dirty="0">
                <a:ea typeface="Microsoft YaHei" panose="020B0503020204020204" pitchFamily="34" charset="-122"/>
              </a:rPr>
              <a:t>。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提醒参与者时间快到了，教程即将结束。</a:t>
            </a: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16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u="none" baseline="0" dirty="0">
                <a:ea typeface="Microsoft YaHei" panose="020B0503020204020204" pitchFamily="34" charset="-122"/>
              </a:rPr>
              <a:t>“让我们再回到我们之前的对话。你对编码的认识是否有所改变？”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如果你的家人或朋友问“什么是代码”，你将如何回答？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你学到了什么？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对你来说最困难的是什么？当你陷入困境时你做了什么？为什么这么做很重要？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鼓励坚持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如何使编码具有创造性？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使编码与另一种富有创造性的方式（如唱歌、跳舞、建筑）建立联系。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编码适合哪些人？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努力超越神话（如男生、擅长数学的人等）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对于如何使用代码创造出令人惊叹的东西，你有什么想法？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a typeface="Microsoft YaHei" panose="020B0503020204020204" pitchFamily="34" charset="-122"/>
              </a:rPr>
              <a:t>回到最初的问题，了解孩子们对编码的看法有何改变。</a:t>
            </a:r>
            <a:r>
              <a:rPr lang="zh-CN" altLang="en-US" b="0" kern="1200" baseline="0" dirty="0">
                <a:effectLst/>
                <a:latin typeface="+mn-lt"/>
                <a:ea typeface="Microsoft YaHei" panose="020B0503020204020204" pitchFamily="34" charset="-122"/>
              </a:rPr>
              <a:t>这个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问题</a:t>
            </a:r>
            <a:r>
              <a:rPr lang="zh-CN" altLang="en-US" dirty="0">
                <a:ea typeface="Microsoft YaHei" panose="020B0503020204020204" pitchFamily="34" charset="-122"/>
              </a:rPr>
              <a:t>是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让学生进行回顾，确认他们在课程中所学到的内容和所做的事情确实准确。帮助他们强化和确定，他们所做的推论确实正确，这有助于他们消化吸收所学到的内容。</a:t>
            </a:r>
            <a:r>
              <a:rPr lang="zh-CN" altLang="en-US" dirty="0">
                <a:ea typeface="Microsoft YaHei" panose="020B0503020204020204" pitchFamily="34" charset="-122"/>
              </a:rPr>
              <a:t> </a:t>
            </a:r>
            <a:endParaRPr lang="zh-CN" altLang="en-US" b="0" dirty="0">
              <a:ea typeface="Microsoft YaHei" panose="020B0503020204020204" pitchFamily="34" charset="-122"/>
            </a:endParaRP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17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25463"/>
            <a:ext cx="42037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29644" y="3329942"/>
            <a:ext cx="7437119" cy="31546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rtl="0"/>
            <a:r>
              <a:rPr lang="zh-CN" altLang="en-US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ea typeface="Microsoft YaHei" panose="020B0503020204020204" pitchFamily="34" charset="-122"/>
                <a:sym typeface="Calibri"/>
              </a:rPr>
              <a:t>此幻灯片的目的：</a:t>
            </a:r>
            <a:r>
              <a:rPr lang="zh-CN" alt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Microsoft YaHei" panose="020B0503020204020204" pitchFamily="34" charset="-122"/>
                <a:sym typeface="Calibri"/>
              </a:rPr>
              <a:t>高调结束课程。</a:t>
            </a:r>
            <a:endParaRPr lang="zh-CN" altLang="en-US" b="0" dirty="0">
              <a:effectLst/>
              <a:ea typeface="Microsoft YaHei" panose="020B0503020204020204" pitchFamily="34" charset="-122"/>
            </a:endParaRPr>
          </a:p>
          <a:p>
            <a:br>
              <a:rPr lang="zh-CN" altLang="en-US" dirty="0">
                <a:ea typeface="Microsoft YaHei" panose="020B0503020204020204" pitchFamily="34" charset="-122"/>
              </a:rPr>
            </a:br>
            <a:r>
              <a:rPr lang="zh-CN" altLang="en-US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ea typeface="Microsoft YaHei" panose="020B0503020204020204" pitchFamily="34" charset="-122"/>
                <a:sym typeface="Calibri"/>
              </a:rPr>
              <a:t>示例讲稿：</a:t>
            </a:r>
            <a:r>
              <a:rPr lang="zh-CN" altLang="en-US" b="0" u="none" dirty="0">
                <a:ea typeface="Microsoft YaHei" panose="020B0503020204020204" pitchFamily="34" charset="-122"/>
              </a:rPr>
              <a:t>“恭喜！你们已完成了今年的</a:t>
            </a:r>
            <a:r>
              <a:rPr lang="zh-CN" altLang="en-US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 </a:t>
            </a:r>
            <a:r>
              <a:rPr lang="zh-CN" altLang="en-US" sz="1200" b="0" u="none" baseline="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课程！”</a:t>
            </a:r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br>
              <a:rPr lang="zh-CN" altLang="en-US" b="0" dirty="0">
                <a:effectLst/>
                <a:ea typeface="Microsoft YaHei" panose="020B0503020204020204" pitchFamily="34" charset="-122"/>
              </a:rPr>
            </a:br>
            <a:endParaRPr lang="zh-CN" altLang="en-US" sz="1200" b="0" i="0" u="none" strike="noStrike" cap="none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5265811" y="6658666"/>
            <a:ext cx="4028439" cy="3505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18</a:t>
            </a:fld>
            <a:endParaRPr lang="zh-CN" altLang="en-US" sz="1200" b="0" i="0" u="none" strike="noStrike" cap="none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6211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“既然你们正向着成为编程专家的目标前进，就来看看这几个免费资料吧！一定要把这些链接记下来，并且要坚持编程！”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鼓励年轻人在编程的道路上更进一步。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辅导员注意事项：</a:t>
            </a: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参与者开始学习“编程一小时”教程之后，以及参与</a:t>
            </a:r>
            <a:r>
              <a:rPr lang="en-US" altLang="zh-CN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Hour of Code</a:t>
            </a:r>
            <a:r>
              <a:rPr lang="en-US" altLang="zh-CN" sz="1200" b="0" i="0" baseline="300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TM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活动后，随时均可在</a:t>
            </a:r>
            <a:r>
              <a:rPr lang="en-US" altLang="zh-CN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code.org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获取 </a:t>
            </a:r>
            <a:r>
              <a:rPr lang="en-US" altLang="zh-CN" sz="1200" b="1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Hour of Code</a:t>
            </a:r>
            <a:r>
              <a:rPr lang="en-US" altLang="zh-CN" sz="1200" b="1" i="0" baseline="300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TM</a:t>
            </a:r>
            <a:r>
              <a:rPr lang="zh-CN" altLang="en-US" sz="1200" b="1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 证书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。</a:t>
            </a: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根据受众情况相应调整“更多资源”幻灯片上的内容：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</a:endParaRPr>
          </a:p>
          <a:p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参与者可以将他们的代码上传到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 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/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或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Windows 10 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上的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（如果可用）。</a:t>
            </a:r>
          </a:p>
          <a:p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参与者可以使用 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 Studio 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将他们的代码导入真实游戏，并观看他们的代码的实现情况！</a:t>
            </a:r>
          </a:p>
          <a:p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浏览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专为学校而构建，并配有课堂管理工具、教案等。有关更多信息，请访问 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3"/>
              </a:rPr>
              <a:t>https://education.minecraft.net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。</a:t>
            </a:r>
            <a:endParaRPr lang="zh-CN" altLang="en-US" sz="1200" b="1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浏览将数字技能（从数字素养到计算机科学教育）引入社区的方法</a:t>
            </a:r>
            <a:br>
              <a:rPr lang="zh-CN" altLang="en-US" dirty="0">
                <a:ea typeface="Microsoft YaHei" panose="020B0503020204020204" pitchFamily="34" charset="-122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https://Microsoft.com/digitalskills    </a:t>
            </a:r>
          </a:p>
          <a:p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 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4"/>
              </a:rPr>
              <a:t>https://code.org/educate</a:t>
            </a:r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)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使用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的工具可帮助教育工作者拓展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。无需任何经验，即可开始课堂教授计算机科学。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提供课程、教案、高质量专业学习计划，以及大量适用于所有年级的优质工具，也就是说，免费满足您的全部所需。前往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5"/>
              </a:rPr>
              <a:t>code.org/educate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，选择您的年级开始吧！</a:t>
            </a:r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Code Studio 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6"/>
              </a:rPr>
              <a:t>https://studio.code.org</a:t>
            </a:r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)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的学习过程愉快吗？计算机科学是一个需要无限探索的世界！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 Studio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提供适用于所有年龄段学习者的难题、游戏和课程。了解如何制作自己的游戏和应用程序，然后与您的朋友分享。现在就前往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7"/>
              </a:rPr>
              <a:t>studio.code.org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开始探索吧！ </a:t>
            </a:r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19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kern="12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欢迎！</a:t>
            </a:r>
          </a:p>
          <a:p>
            <a:r>
              <a:rPr lang="zh-CN" altLang="en-US" sz="1200" b="0" i="0" u="none" kern="12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课堂自我介绍，告诉大家您的名字，您的职业，以及是否从事技术行业工作，分享您为什么对 </a:t>
            </a:r>
            <a:r>
              <a:rPr lang="en-US" altLang="zh-CN" sz="1200" b="0" i="0" u="none" kern="12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Hour of Code</a:t>
            </a:r>
            <a:r>
              <a:rPr lang="en-US" altLang="zh-CN" sz="1200" baseline="30000" dirty="0">
                <a:solidFill>
                  <a:schemeClr val="bg1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TM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sz="1200" b="0" i="0" u="none" kern="12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感兴趣 </a:t>
            </a:r>
            <a:endParaRPr lang="zh-CN" altLang="en-US" sz="1200" b="0" i="0" u="none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“首先， 我们要看一小段视频，这段视频说明近几年编程是如何普及的，以及有多少和你一样出色的人尝试过编程！”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baseline="0" dirty="0">
                <a:ea typeface="Microsoft YaHei" panose="020B0503020204020204" pitchFamily="34" charset="-122"/>
              </a:rPr>
              <a:t>辅导员注意事项：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放映下一张幻灯片时，会自动播放该视频。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01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u="none" baseline="0" dirty="0">
                <a:ea typeface="Microsoft YaHei" panose="020B0503020204020204" pitchFamily="34" charset="-122"/>
              </a:rPr>
              <a:t>结束活动</a:t>
            </a: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包含十岁左右的男生和女生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可展现出参与者学习得很愉快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包含一群人而只是个人 </a:t>
            </a: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Font typeface="Arial"/>
              <a:buNone/>
            </a:pP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u="sng" dirty="0">
                <a:ea typeface="Microsoft YaHei" panose="020B0503020204020204" pitchFamily="34" charset="-122"/>
              </a:rPr>
              <a:t>版权所有 </a:t>
            </a:r>
            <a:r>
              <a:rPr lang="en-US" altLang="zh-CN" b="1" u="sng" dirty="0">
                <a:ea typeface="Microsoft YaHei" panose="020B0503020204020204" pitchFamily="34" charset="-122"/>
              </a:rPr>
              <a:t>2017</a:t>
            </a:r>
            <a:r>
              <a:rPr lang="zh-CN" altLang="en-US" b="1" u="sng" dirty="0">
                <a:ea typeface="Microsoft YaHei" panose="020B0503020204020204" pitchFamily="34" charset="-122"/>
              </a:rPr>
              <a:t>：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本演示文稿已获得许可，不得出售。未经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Corporation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明确事先书面同意，不得复制、改编、修改、开发衍生作品、发行、公开展示、出售本内容或将本内容用于商业用途。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本演示文稿按“原样”提供给你。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不作任何明示或暗示的保证。  本演示文稿中所述的信息和观点（包括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URL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和其他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Internet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网站参考）可能发生变更，恕不另行通知。 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本文所述的一些示例仅用于说明，并且是虚构的。  并不明示或暗示任何真实的关联或联系。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本演示文稿可供个人使用，也可以作为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code.org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和其他编码活动的一部分供课堂和学生使用。  本演示文稿不向你提供任何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产品中的任何知识产权的任何合法权利。 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以及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3"/>
              </a:rPr>
              <a:t>http://www.microsoft.com/en-us/legal/intellectualproperty/trademarks/en-us.aspx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上列出的商标是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公司集团的商标。  所有其他标记是其各自所有者的财产。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© Code.org, 2017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Code.org®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徽标和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Hour of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Code®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是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Code.org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的商标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Mojang © 2017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。“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Minecraft”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是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Mojang AB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的商标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© 2017 Microsoft Corporation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。保留所有权利。</a:t>
            </a:r>
          </a:p>
          <a:p>
            <a:pPr marL="457200" lvl="1" indent="0">
              <a:buFont typeface="Arial"/>
              <a:buNone/>
            </a:pP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20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7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是为了让年轻人为“编程一小时”教程而感到振奋。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会自动播放该视频。</a:t>
            </a: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如果想更改语言或字幕，则可在以下链接指向的页面更改，方法是单击该视频右下角中的“设置”齿轮图标。如果修改了语言或字幕，则可能必须重新嵌入此链接：</a:t>
            </a:r>
            <a:r>
              <a:rPr lang="en-US" altLang="zh-CN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https://www.youtube.com/watch?t=1&amp;v=2DxWIxec6yo</a:t>
            </a: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在 </a:t>
            </a:r>
            <a:r>
              <a:rPr lang="en-US" altLang="zh-CN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code.org 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还可以找到其他视频，如果您在为听课受众寻找其他不同的资源，可以替换使用这些视频。</a:t>
            </a: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3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00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“当听到‘代码’和‘编程’这些词时，你想到的是什么？  是不是很神秘莫测，像密码那样？ 你认为什么样的人会去编程？尽情发挥你的想象力吧！”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此幻灯片旨在打破陌生人之间的拘谨。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孩子们可能对</a:t>
            </a:r>
            <a:r>
              <a:rPr lang="zh-CN" altLang="en-US" dirty="0">
                <a:ea typeface="Microsoft YaHei" panose="020B0503020204020204" pitchFamily="34" charset="-122"/>
              </a:rPr>
              <a:t>这些问题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还没有真正的答案，但是</a:t>
            </a:r>
            <a:r>
              <a:rPr lang="zh-CN" altLang="en-US" dirty="0">
                <a:ea typeface="Microsoft YaHei" panose="020B0503020204020204" pitchFamily="34" charset="-122"/>
              </a:rPr>
              <a:t>这些</a:t>
            </a:r>
            <a:r>
              <a:rPr lang="zh-CN" altLang="en-US" kern="1200" baseline="0" dirty="0">
                <a:effectLst/>
                <a:latin typeface="+mn-lt"/>
                <a:ea typeface="Microsoft YaHei" panose="020B0503020204020204" pitchFamily="34" charset="-122"/>
              </a:rPr>
              <a:t>问题可用</a:t>
            </a:r>
            <a:r>
              <a:rPr lang="zh-CN" altLang="en-US" b="0" u="none" kern="1200" baseline="0" dirty="0">
                <a:effectLst/>
                <a:latin typeface="+mn-lt"/>
                <a:ea typeface="Microsoft YaHei" panose="020B0503020204020204" pitchFamily="34" charset="-122"/>
              </a:rPr>
              <a:t>于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在课堂中展开讨论，并了解年轻人对编码的既有观念。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确保此讨论感觉像一个有趣的对话，不知道答案也没关系。在接下来的幻灯片中，我们将更正任何关于编码的误解，以便在我们开始教程之前改变参与者的观念。</a:t>
            </a:r>
            <a:r>
              <a:rPr lang="zh-CN" altLang="en-US" dirty="0">
                <a:ea typeface="Microsoft YaHei" panose="020B0503020204020204" pitchFamily="34" charset="-122"/>
              </a:rPr>
              <a:t> 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4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0" u="none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“现在我们来谈谈编程</a:t>
            </a:r>
            <a:r>
              <a:rPr lang="zh-CN" altLang="en-US" sz="1200" b="0" i="1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到底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是什么。”</a:t>
            </a:r>
          </a:p>
          <a:p>
            <a:endParaRPr lang="zh-CN" altLang="en-US" sz="1200" b="0" u="none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幻灯片</a:t>
            </a: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5-7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旨在用通俗易懂的方式说明什么是编程。</a:t>
            </a: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5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46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a typeface="Microsoft YaHei" panose="020B0503020204020204" pitchFamily="34" charset="-122"/>
              </a:rPr>
              <a:t>“编码是一种语言，人们用它来发出技术指令，</a:t>
            </a:r>
            <a:r>
              <a:rPr lang="zh-CN" altLang="en-US" sz="1200" b="0" baseline="0" dirty="0">
                <a:latin typeface="Segoe Pro Light" charset="0"/>
                <a:ea typeface="Microsoft YaHei" panose="020B0503020204020204" pitchFamily="34" charset="-122"/>
              </a:rPr>
              <a:t>以便它可以实现你所传达的指令。你可以使用它创造很多奇妙的事情！”</a:t>
            </a:r>
            <a:endParaRPr lang="zh-CN" altLang="en-US" sz="120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Segoe Pro Light" charset="0"/>
            </a:endParaRP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Segoe Pro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6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61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“为了能与计算机进行沟通，我们必须用计算机能懂的语言下达指令。这种语言就是代码！”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7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90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“你认为进行编码需要具备什么条件？非常好</a:t>
            </a:r>
            <a:r>
              <a:rPr lang="en-US" altLang="zh-CN" b="0" u="none" dirty="0">
                <a:ea typeface="Microsoft YaHei" panose="020B0503020204020204" pitchFamily="34" charset="-122"/>
              </a:rPr>
              <a:t>! </a:t>
            </a:r>
            <a:r>
              <a:rPr lang="zh-CN" altLang="en-US" b="0" u="none" dirty="0">
                <a:ea typeface="Microsoft YaHei" panose="020B0503020204020204" pitchFamily="34" charset="-122"/>
              </a:rPr>
              <a:t>我也这样认为。”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幻灯片</a:t>
            </a: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9-11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旨在说明编程所需具备的素质。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辅导员注意事项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这个年龄段的孩子关心的是学习与他人合作、发展创造性技能以及学习新事物。重要的一点是要强调，编码结合了上述所有内容。</a:t>
            </a:r>
            <a:endParaRPr lang="zh-CN" altLang="en-US" b="0" u="none" dirty="0"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8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2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“编程就是解决问题！代码就是用来创造新事物，从而简化我们的生活！例如，想和不在身边的人说话时，可以向他们发送短信！这就是用科技解决问题的例子！”</a:t>
            </a: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9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eBreaker">
    <p:bg>
      <p:bgPr>
        <a:solidFill>
          <a:srgbClr val="00206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0392" y="5736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33" b="1" i="0" u="none" strike="noStrike" cap="none" baseline="0">
                <a:solidFill>
                  <a:schemeClr val="tx1"/>
                </a:solidFill>
                <a:latin typeface="handy" charset="0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500"/>
            </a:lvl2pPr>
            <a:lvl3pPr lvl="2" indent="0">
              <a:spcBef>
                <a:spcPts val="0"/>
              </a:spcBef>
              <a:buFont typeface="Arial"/>
              <a:buNone/>
              <a:defRPr sz="1500"/>
            </a:lvl3pPr>
            <a:lvl4pPr lvl="3" indent="0">
              <a:spcBef>
                <a:spcPts val="0"/>
              </a:spcBef>
              <a:buFont typeface="Arial"/>
              <a:buNone/>
              <a:defRPr sz="1500"/>
            </a:lvl4pPr>
            <a:lvl5pPr lvl="4" indent="0">
              <a:spcBef>
                <a:spcPts val="0"/>
              </a:spcBef>
              <a:buFont typeface="Arial"/>
              <a:buNone/>
              <a:defRPr sz="1500"/>
            </a:lvl5pPr>
            <a:lvl6pPr lvl="5" indent="0">
              <a:spcBef>
                <a:spcPts val="0"/>
              </a:spcBef>
              <a:buFont typeface="Arial"/>
              <a:buNone/>
              <a:defRPr sz="1500"/>
            </a:lvl6pPr>
            <a:lvl7pPr lvl="6" indent="0">
              <a:spcBef>
                <a:spcPts val="0"/>
              </a:spcBef>
              <a:buFont typeface="Arial"/>
              <a:buNone/>
              <a:defRPr sz="1500"/>
            </a:lvl7pPr>
            <a:lvl8pPr lvl="7" indent="0">
              <a:spcBef>
                <a:spcPts val="0"/>
              </a:spcBef>
              <a:buFont typeface="Arial"/>
              <a:buNone/>
              <a:defRPr sz="1500"/>
            </a:lvl8pPr>
            <a:lvl9pPr lvl="8" indent="0">
              <a:spcBef>
                <a:spcPts val="0"/>
              </a:spcBef>
              <a:buFont typeface="Arial"/>
              <a:buNone/>
              <a:defRPr sz="1500"/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62730"/>
            <a:ext cx="9144000" cy="33522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51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  <a:endParaRPr lang="zh-CN" altLang="en-US" dirty="0"/>
          </a:p>
          <a:p>
            <a:pPr lvl="2"/>
            <a:r>
              <a:rPr lang="en-US" altLang="zh-CN"/>
              <a:t>Third level</a:t>
            </a:r>
            <a:endParaRPr lang="zh-CN" altLang="en-US" dirty="0"/>
          </a:p>
          <a:p>
            <a:pPr lvl="3"/>
            <a:r>
              <a:rPr lang="en-US" altLang="zh-CN"/>
              <a:t>Fourth level</a:t>
            </a:r>
            <a:endParaRPr lang="zh-CN" altLang="en-US" dirty="0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fld id="{67E46FF7-969A-CE48-B675-E97143700550}" type="datetime1">
              <a:rPr lang="en-US" altLang="zh-CN" smtClean="0"/>
              <a:pPr/>
              <a:t>11/2/2017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fld id="{697781E3-FF4B-EC42-A17F-8D66E4334D1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Microsoft YaHei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98"/>
            <a:ext cx="9144000" cy="5719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欢迎参加“编程一小</a:t>
            </a:r>
            <a:r>
              <a:rPr lang="zh-CN" altLang="en-US"/>
              <a:t>时”</a:t>
            </a:r>
            <a:endParaRPr lang="zh-CN" altLang="en-US" dirty="0"/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</a:t>
            </a:fld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329184" y="3922776"/>
            <a:ext cx="3652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欢迎参加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Code</a:t>
            </a:r>
            <a:r>
              <a:rPr lang="en-US" altLang="zh-CN" sz="3600" baseline="300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TM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运用你的想象力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运用你的想</a:t>
            </a:r>
            <a:r>
              <a:rPr lang="zh-CN" altLang="en-US"/>
              <a:t>象力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pic>
        <p:nvPicPr>
          <p:cNvPr id="2" name="Picture 1" descr="一个看起来很强悍的卡通机器人从地面腾空而起。" title="一个看起来很强悍的卡通机器人从地面腾空而起。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74" y="424485"/>
            <a:ext cx="2735326" cy="49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和朋友合作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和朋友一起工作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11</a:t>
            </a:fld>
            <a:endParaRPr lang="zh-CN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01600" y="1611630"/>
            <a:ext cx="4224748" cy="3563620"/>
            <a:chOff x="4558724" y="1103630"/>
            <a:chExt cx="4601151" cy="3881120"/>
          </a:xfrm>
        </p:grpSpPr>
        <p:pic>
          <p:nvPicPr>
            <p:cNvPr id="2" name="Picture 1" descr="一道彩虹将两个微笑着的卡通女孩和男孩的头连接起来。" title="一道彩虹将两个微笑着的卡通女孩和男孩的头连接起来。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812" y="1103630"/>
              <a:ext cx="3901313" cy="1905043"/>
            </a:xfrm>
            <a:prstGeom prst="rect">
              <a:avLst/>
            </a:prstGeom>
          </p:spPr>
        </p:pic>
        <p:pic>
          <p:nvPicPr>
            <p:cNvPr id="9" name="Picture 8" descr="一个卡通男孩微笑着使用便携电脑，从他们头顶冒出的一道彩虹将他和一个微笑着的卡通女孩连了起来" title="一个卡通男孩微笑着使用便携电脑，从他们头顶冒出的一道彩虹将他和一个微笑着的卡通女孩连了起来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724" y="2556820"/>
              <a:ext cx="1569025" cy="2427930"/>
            </a:xfrm>
            <a:prstGeom prst="rect">
              <a:avLst/>
            </a:prstGeom>
          </p:spPr>
        </p:pic>
        <p:pic>
          <p:nvPicPr>
            <p:cNvPr id="10" name="Picture 9" descr="一个卡通女孩微笑着使用便携电脑，从他们头顶冒出的一道彩虹将她和一个微笑着的卡通男孩连了起来。" title="一个卡通女孩微笑着使用便携电脑，从他们头顶冒出的一道彩虹将她和一个微笑着的卡通男孩连了起来。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986" y="2698750"/>
              <a:ext cx="1985889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50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980337"/>
            <a:ext cx="3657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你最喜欢 </a:t>
            </a:r>
          </a:p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做的事情是什么？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你最喜欢做什</a:t>
            </a:r>
            <a:r>
              <a:rPr lang="zh-CN" altLang="en-US"/>
              <a:t>么？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Boys and Girls Club of Bellevue 1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0"/>
            <a:ext cx="86963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8327" y="2509628"/>
            <a:ext cx="38011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通过学习编程，你可以借助计算机让自己喜爱的活动变得更有趣！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将编程变成你喜欢的活动</a:t>
            </a:r>
            <a:r>
              <a:rPr lang="zh-CN" altLang="en-US"/>
              <a:t>之一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3124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Minecraft Hour of </a:t>
            </a:r>
            <a:r>
              <a:rPr lang="en-US" altLang="zh-CN" sz="3600" dirty="0" err="1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Code</a:t>
            </a:r>
            <a:r>
              <a:rPr lang="en-US" altLang="zh-CN" sz="3600" baseline="30000" dirty="0" err="1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TM</a:t>
            </a:r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: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Hero’s Journey</a:t>
            </a:r>
            <a:b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</a:br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（英雄之旅）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How it goes down </a:t>
            </a:r>
            <a:endParaRPr lang="en-US" altLang="zh-CN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14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1259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Segoe UI Light" panose="020B0502040204020203" pitchFamily="34" charset="0"/>
                <a:ea typeface="Microsoft YaHei" panose="020B0503020204020204" pitchFamily="34" charset="-122"/>
              </a:rPr>
              <a:t>在 </a:t>
            </a:r>
            <a:r>
              <a:rPr lang="en-US" altLang="zh-CN" sz="3600" dirty="0">
                <a:latin typeface="Segoe UI Light" panose="020B0502040204020203" pitchFamily="34" charset="0"/>
                <a:ea typeface="Microsoft YaHei" panose="020B0503020204020204" pitchFamily="34" charset="-122"/>
              </a:rPr>
              <a:t>Code.org/Minecraft </a:t>
            </a:r>
            <a:r>
              <a:rPr lang="zh-CN" altLang="en-US" sz="3600" dirty="0">
                <a:latin typeface="Segoe UI Light" panose="020B0502040204020203" pitchFamily="34" charset="0"/>
                <a:ea typeface="Microsoft YaHei" panose="020B0503020204020204" pitchFamily="34" charset="-122"/>
              </a:rPr>
              <a:t>中查找新教程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Find your tutorial</a:t>
            </a:r>
            <a:endParaRPr lang="en-US" altLang="zh-CN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15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2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一只家猫戴着假的狮子鬃毛，打着哈欠" hidden="1" title="一只家猫戴着假的狮子鬃毛，打着哈欠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6" y="148669"/>
            <a:ext cx="8887159" cy="5417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78934" y="3660004"/>
            <a:ext cx="3602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圆满完成。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圆满完成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16</a:t>
            </a:fld>
            <a:endParaRPr lang="zh-CN" altLang="en-US" dirty="0"/>
          </a:p>
        </p:txBody>
      </p:sp>
      <p:pic>
        <p:nvPicPr>
          <p:cNvPr id="8" name="Picture 7" descr="&lt;strong&gt;Hour Glass&lt;/strong&gt; Clip Ar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741" y="1131991"/>
            <a:ext cx="2056668" cy="3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900127"/>
            <a:ext cx="3657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既然你已学完教程，那么编程是什么？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讨论</a:t>
            </a:r>
            <a:endParaRPr lang="zh-CN" altLang="en-US" sz="3600" b="0" i="0" dirty="0">
              <a:solidFill>
                <a:srgbClr val="FFFFFF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现在你对编程怎么</a:t>
            </a:r>
            <a:r>
              <a:rPr lang="zh-CN" altLang="en-US"/>
              <a:t>看？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906" y="1227377"/>
            <a:ext cx="3982188" cy="3194547"/>
          </a:xfrm>
          <a:prstGeom prst="rect">
            <a:avLst/>
          </a:prstGeom>
        </p:spPr>
      </p:pic>
      <p:sp>
        <p:nvSpPr>
          <p:cNvPr id="4" name="Shape 400"/>
          <p:cNvSpPr txBox="1">
            <a:spLocks/>
          </p:cNvSpPr>
          <p:nvPr/>
        </p:nvSpPr>
        <p:spPr>
          <a:xfrm>
            <a:off x="1333500" y="4579938"/>
            <a:ext cx="6477000" cy="113506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buSzPct val="25000"/>
            </a:pPr>
            <a:r>
              <a:rPr lang="zh-CN" altLang="en-US" sz="4800" b="0" dirty="0">
                <a:solidFill>
                  <a:schemeClr val="tx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您做到了！</a:t>
            </a:r>
          </a:p>
        </p:txBody>
      </p:sp>
    </p:spTree>
    <p:extLst>
      <p:ext uri="{BB962C8B-B14F-4D97-AF65-F5344CB8AC3E}">
        <p14:creationId xmlns:p14="http://schemas.microsoft.com/office/powerpoint/2010/main" val="188931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6056100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73485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11099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4827" y="967271"/>
            <a:ext cx="7026273" cy="50594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07809" y="434028"/>
            <a:ext cx="7480491" cy="503226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后续步骤</a:t>
            </a:r>
            <a:endParaRPr lang="zh-CN" altLang="en-US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19</a:t>
            </a:fld>
            <a:endParaRPr lang="zh-CN" altLang="en-US" dirty="0"/>
          </a:p>
        </p:txBody>
      </p:sp>
      <p:sp>
        <p:nvSpPr>
          <p:cNvPr id="43" name="Rectangle 42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39301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57700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827" y="2238375"/>
            <a:ext cx="18473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053" dirty="0">
              <a:ea typeface="Microsoft YaHei" panose="020B0503020204020204" pitchFamily="34" charset="-122"/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2969145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11099" y="3709936"/>
            <a:ext cx="2299373" cy="148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Segoe Pr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3532" y="3057342"/>
            <a:ext cx="2346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领取证书。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788771" y="405855"/>
            <a:ext cx="2570658" cy="1682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Pr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6833" y="483999"/>
            <a:ext cx="81580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接下来还要学什么？ </a:t>
            </a:r>
          </a:p>
          <a:p>
            <a:pPr lvl="0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学无止境！</a:t>
            </a:r>
          </a:p>
          <a:p>
            <a:pPr lvl="0"/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lvl="0"/>
            <a:r>
              <a:rPr lang="zh-CN" altLang="en-US" sz="1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你可采用以下步骤庆贺学习结束、继续求知及享受更多乐趣！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143815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ea typeface="Microsoft YaHei" panose="020B0503020204020204" pitchFamily="34" charset="-122"/>
              </a:rPr>
              <a:t>继续玩乐。</a:t>
            </a:r>
            <a:endParaRPr lang="zh-CN" altLang="en-US" sz="2800" b="0" i="0" dirty="0">
              <a:solidFill>
                <a:srgbClr val="FFFFFF"/>
              </a:solidFill>
              <a:ea typeface="Microsoft YaHei" panose="020B0503020204020204" pitchFamily="34" charset="-122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174065" y="3770444"/>
            <a:ext cx="2724896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将你的代码上传到 </a:t>
            </a:r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Minecraft: Education Edition</a:t>
            </a:r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，以便看到你的代码在真实游戏中实现！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059156" y="3057342"/>
            <a:ext cx="2295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ea typeface="Microsoft YaHei" panose="020B0503020204020204" pitchFamily="34" charset="-122"/>
              </a:rPr>
              <a:t>继续求知。</a:t>
            </a:r>
          </a:p>
          <a:p>
            <a:endParaRPr lang="zh-CN" altLang="en-US" sz="2800" b="0" i="0" dirty="0">
              <a:solidFill>
                <a:srgbClr val="FFFFFF"/>
              </a:solidFill>
              <a:ea typeface="Microsoft YaHei" panose="020B0503020204020204" pitchFamily="34" charset="-122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57656" y="3770444"/>
            <a:ext cx="2457694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在 </a:t>
            </a:r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Microsoft.com/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Digitalskills </a:t>
            </a:r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上浏览更多资源</a:t>
            </a:r>
            <a:endParaRPr lang="zh-CN" altLang="en-US" sz="18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 flipH="1">
            <a:off x="6095603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3432" y="3770444"/>
            <a:ext cx="220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恭喜！你完成了学习！你会在教程结束时看到证书。</a:t>
            </a:r>
          </a:p>
        </p:txBody>
      </p:sp>
    </p:spTree>
    <p:extLst>
      <p:ext uri="{BB962C8B-B14F-4D97-AF65-F5344CB8AC3E}">
        <p14:creationId xmlns:p14="http://schemas.microsoft.com/office/powerpoint/2010/main" val="392540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我们来谈谈代码！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我们来谈谈</a:t>
            </a:r>
            <a:r>
              <a:rPr lang="zh-CN" altLang="en-US" b="1"/>
              <a:t>编程</a:t>
            </a:r>
            <a:endParaRPr lang="zh-CN" altLang="en-US" b="1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</a:t>
            </a:fld>
            <a:endParaRPr lang="zh-CN" altLang="en-US" dirty="0"/>
          </a:p>
        </p:txBody>
      </p:sp>
      <p:pic>
        <p:nvPicPr>
          <p:cNvPr id="3" name="Picture 2" descr="一枚卡通火箭沿着七彩霓虹飞" title="一枚卡通火箭沿着七彩霓虹飞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9" y="1031441"/>
            <a:ext cx="5991857" cy="44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一群年轻男女从他们合用的便携电脑旁抬头对着镜头微笑" title="一群年轻男女从他们合用的便携电脑旁抬头对着镜头微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48" y="111816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7177" y="2244267"/>
            <a:ext cx="51711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感谢你参加</a:t>
            </a:r>
          </a:p>
          <a:p>
            <a:r>
              <a:rPr lang="en-US" altLang="zh-CN" sz="360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  <a:cs typeface="Segoe UI Light" panose="020B0502040204020203" pitchFamily="34" charset="0"/>
              </a:rPr>
              <a:t>Minecraft</a:t>
            </a:r>
            <a:r>
              <a:rPr lang="zh-CN" altLang="en-US" dirty="0">
                <a:latin typeface="Segoe UI Light" panose="020B0502040204020203" pitchFamily="34" charset="0"/>
                <a:ea typeface="Microsoft YaHei" panose="020B0503020204020204" pitchFamily="34" charset="-122"/>
                <a:cs typeface="Segoe UI Light" panose="020B0502040204020203" pitchFamily="34" charset="0"/>
              </a:rPr>
              <a:t> </a:t>
            </a:r>
            <a:r>
              <a:rPr lang="en-US" altLang="zh-CN" sz="3600" b="0" i="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  <a:cs typeface="Segoe UI Light" panose="020B0502040204020203" pitchFamily="34" charset="0"/>
              </a:rPr>
              <a:t>Hour of Code</a:t>
            </a:r>
            <a:r>
              <a:rPr lang="en-US" altLang="zh-CN" sz="3600" b="0" i="0" baseline="3000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  <a:cs typeface="Segoe UI Light" panose="020B0502040204020203" pitchFamily="34" charset="0"/>
              </a:rPr>
              <a:t>TM</a:t>
            </a:r>
          </a:p>
        </p:txBody>
      </p:sp>
      <p:pic>
        <p:nvPicPr>
          <p:cNvPr id="15" name="Picture 14" descr="Microsoft" hidden="1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感谢参加！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20</a:t>
            </a:fld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F2955E-DDEB-46BC-8626-73FFB76C95CF}"/>
              </a:ext>
            </a:extLst>
          </p:cNvPr>
          <p:cNvSpPr/>
          <p:nvPr/>
        </p:nvSpPr>
        <p:spPr>
          <a:xfrm>
            <a:off x="369163" y="434712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endParaRPr lang="zh-CN" altLang="en-US" sz="12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© Code.org, 2017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。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Code.org®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CODE 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徽标和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Hour of Code® </a:t>
            </a:r>
            <a:b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</a:b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是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Code.org 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的商标</a:t>
            </a:r>
            <a:endParaRPr lang="zh-CN" altLang="en-US" sz="12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Mojang © 2017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。“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Minecraft”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是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Mojang AB 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的商标</a:t>
            </a:r>
          </a:p>
          <a:p>
            <a:pPr lvl="0"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© 2017 Microsoft Corporation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。保留所有权利。</a:t>
            </a:r>
          </a:p>
        </p:txBody>
      </p:sp>
      <p:pic>
        <p:nvPicPr>
          <p:cNvPr id="10" name="Picture 9" descr="Microsoft" title="Microsoft">
            <a:extLst>
              <a:ext uri="{FF2B5EF4-FFF2-40B4-BE49-F238E27FC236}">
                <a16:creationId xmlns:a16="http://schemas.microsoft.com/office/drawing/2014/main" id="{CAA0B1A2-C3B0-4F7E-8A1D-5F1B76B9B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ur of Code 2015 - WORLDWIDE.mp4" descr="Code.org的“编程一小时”视频" title="Code.org的“编程一小时”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875" y="253999"/>
            <a:ext cx="8636000" cy="5191125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Code.org</a:t>
            </a:r>
            <a:r>
              <a:rPr lang="zh-CN" altLang="en-US"/>
              <a:t>的</a:t>
            </a:r>
            <a:r>
              <a:rPr lang="zh-CN" altLang="en-US" dirty="0"/>
              <a:t>“编程一小时”</a:t>
            </a:r>
            <a:r>
              <a:rPr lang="zh-CN" altLang="en-US"/>
              <a:t>视频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9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149340"/>
            <a:ext cx="3657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什么是代码？</a:t>
            </a:r>
          </a:p>
          <a:p>
            <a:endParaRPr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  <a:cs typeface="Segoe Pro Light" charset="0"/>
            </a:endParaRPr>
          </a:p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当听到“代码”这个词时，你想到的是什么？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你知道“编程”是什么</a:t>
            </a:r>
            <a:r>
              <a:rPr lang="zh-CN" altLang="en-US"/>
              <a:t>吗？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733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编程就是</a:t>
            </a:r>
            <a:r>
              <a:rPr lang="en-US" altLang="zh-CN"/>
              <a:t>…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5</a:t>
            </a:fld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571372" y="1980337"/>
            <a:ext cx="3695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应用程序和网站都是通过编程而创建的。</a:t>
            </a:r>
          </a:p>
        </p:txBody>
      </p:sp>
      <p:pic>
        <p:nvPicPr>
          <p:cNvPr id="3" name="Picture 2" descr="一个卡通男孩闭着眼睛，微笑着想象编码在生活中不同的呈现方式。机器人、紫色大象、手机和吉他混在一堆杂乱的有趣图像中，这些图像看上去是从男孩的头顶冒出来的，象征着他的想象。" title="一个卡通男孩闭着眼睛，微笑着想象编码在生活中不同的呈现方式。机器人、紫色大象、手机和吉他混在一堆杂乱的有趣图像中，这些图像看上去是从男孩的头顶冒出来的，象征着他的想象。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212" y="254000"/>
            <a:ext cx="4281663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1663"/>
            <a:ext cx="9116501" cy="5715000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你可以和计算机</a:t>
            </a:r>
            <a:r>
              <a:rPr lang="zh-CN" altLang="en-US"/>
              <a:t>沟通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pic>
        <p:nvPicPr>
          <p:cNvPr id="12" name="Picture 11" descr="一个男孩对着平板电脑和移动设备说：“你好！”，设备只是回答：“？” - 这些设备不懂男孩的话，因为男孩说的不是它们的语言。" title="一个男孩对着平板电脑和移动设备说：“你好！”，设备只是回答：“？” - 这些设备不懂男孩的话，因为男孩说的不是它们的语言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0" y="1680801"/>
            <a:ext cx="2371101" cy="3669074"/>
          </a:xfrm>
          <a:prstGeom prst="rect">
            <a:avLst/>
          </a:prstGeom>
        </p:spPr>
      </p:pic>
      <p:sp>
        <p:nvSpPr>
          <p:cNvPr id="21" name="Rounded Rectangular Callout 20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7913" y="682625"/>
            <a:ext cx="12008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你好！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889500" y="1365250"/>
            <a:ext cx="1635125" cy="904875"/>
            <a:chOff x="5810250" y="539750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5810250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73750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Segoe UI Light" panose="020B0502040204020203" pitchFamily="34" charset="0"/>
                  <a:ea typeface="Microsoft YaHei" panose="020B0503020204020204" pitchFamily="34" charset="-122"/>
                </a:rPr>
                <a:t>?</a:t>
              </a:r>
              <a:endParaRPr lang="zh-CN" altLang="en-US" sz="3200" b="1" dirty="0">
                <a:latin typeface="Helvetica"/>
                <a:ea typeface="Microsoft YaHei" panose="020B0503020204020204" pitchFamily="34" charset="-122"/>
                <a:cs typeface="Helvetica"/>
              </a:endParaRPr>
            </a:p>
          </p:txBody>
        </p:sp>
      </p:grpSp>
      <p:grpSp>
        <p:nvGrpSpPr>
          <p:cNvPr id="28" name="Group 27" descr="一个男孩对着平板电脑和移动设备说：“你好！”，设备只是回答：“？” - 这些设备不懂男孩的话，因为男孩说的不是它们的语言。" title="一个男孩对着平板电脑和移动设备说：“你好！”，设备只是回答：“？” - 这些设备不懂男孩的话，因为男孩说的不是它们的语言。"/>
          <p:cNvGrpSpPr/>
          <p:nvPr/>
        </p:nvGrpSpPr>
        <p:grpSpPr>
          <a:xfrm>
            <a:off x="5004747" y="2966096"/>
            <a:ext cx="3440753" cy="1737095"/>
            <a:chOff x="5036497" y="3474096"/>
            <a:chExt cx="3440753" cy="1737095"/>
          </a:xfrm>
        </p:grpSpPr>
        <p:pic>
          <p:nvPicPr>
            <p:cNvPr id="25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56" y="3474096"/>
              <a:ext cx="2745794" cy="1526640"/>
            </a:xfrm>
            <a:prstGeom prst="rect">
              <a:avLst/>
            </a:prstGeom>
          </p:spPr>
        </p:pic>
        <p:pic>
          <p:nvPicPr>
            <p:cNvPr id="24" name="Picture 23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49659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计算机懂得代码</a:t>
            </a:r>
            <a:r>
              <a:rPr lang="zh-CN" altLang="en-US"/>
              <a:t>语言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7</a:t>
            </a:fld>
            <a:endParaRPr lang="zh-CN" altLang="en-US" dirty="0"/>
          </a:p>
        </p:txBody>
      </p:sp>
      <p:pic>
        <p:nvPicPr>
          <p:cNvPr id="10" name="Picture 9" descr="一个女孩用代码对平板电脑和移动设备说话。这些设备听懂了，因为女孩说的是它们的语言：代码。" title="一个女孩用代码对平板电脑和移动设备说话。这些设备听懂了，因为女孩说的是它们的语言：代码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5" y="1952625"/>
            <a:ext cx="2951251" cy="3397250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92375" y="682625"/>
            <a:ext cx="15081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Segoe UI Light" panose="020B0502040204020203" pitchFamily="34" charset="0"/>
                <a:ea typeface="Microsoft YaHei" panose="020B0503020204020204" pitchFamily="34" charset="-122"/>
              </a:rPr>
              <a:t>&lt;/&gt; {}</a:t>
            </a:r>
            <a:endParaRPr lang="zh-CN" altLang="en-US" sz="3200" b="1" dirty="0"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73625" y="1349375"/>
            <a:ext cx="1635125" cy="904875"/>
            <a:chOff x="4873625" y="1317625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4873625" y="1317625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37124" y="1460500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Segoe UI Light" panose="020B0502040204020203" pitchFamily="34" charset="0"/>
                  <a:ea typeface="Microsoft YaHei" panose="020B0503020204020204" pitchFamily="34" charset="-122"/>
                </a:rPr>
                <a:t>:)</a:t>
              </a:r>
              <a:endParaRPr lang="zh-CN" altLang="en-US" sz="3200" b="1" dirty="0">
                <a:latin typeface="Helvetica"/>
                <a:ea typeface="Microsoft YaHei" panose="020B0503020204020204" pitchFamily="34" charset="-122"/>
                <a:cs typeface="Helvetica"/>
              </a:endParaRPr>
            </a:p>
          </p:txBody>
        </p:sp>
      </p:grpSp>
      <p:grpSp>
        <p:nvGrpSpPr>
          <p:cNvPr id="24" name="Group 23" descr="一个女孩用代码对平板电脑和移动设备说话。这些设备听懂了，因为女孩说的是它们的语言：代码。" title="一个女孩用代码对平板电脑和移动设备说话。这些设备听懂了，因为女孩说的是它们的语言：代码。"/>
          <p:cNvGrpSpPr/>
          <p:nvPr/>
        </p:nvGrpSpPr>
        <p:grpSpPr>
          <a:xfrm>
            <a:off x="5004747" y="2966096"/>
            <a:ext cx="3440753" cy="1737095"/>
            <a:chOff x="5036497" y="3474096"/>
            <a:chExt cx="3440753" cy="1737095"/>
          </a:xfrm>
        </p:grpSpPr>
        <p:pic>
          <p:nvPicPr>
            <p:cNvPr id="25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56" y="3474096"/>
              <a:ext cx="2745794" cy="1526640"/>
            </a:xfrm>
            <a:prstGeom prst="rect">
              <a:avLst/>
            </a:prstGeom>
          </p:spPr>
        </p:pic>
        <p:pic>
          <p:nvPicPr>
            <p:cNvPr id="26" name="Picture 25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72521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编程就是</a:t>
            </a:r>
            <a:r>
              <a:rPr lang="en-US" altLang="zh-CN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... 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什么是编</a:t>
            </a:r>
            <a:r>
              <a:rPr lang="zh-CN" altLang="en-US"/>
              <a:t>程？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pic>
        <p:nvPicPr>
          <p:cNvPr id="8" name="Picture 7" descr="机器人和海龟站在一个方块上" title="机器人和海龟站在一个方块上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85" y="828358"/>
            <a:ext cx="3120188" cy="40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解决问题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解决问题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pic>
        <p:nvPicPr>
          <p:cNvPr id="10" name="Picture 9" descr="一个拟人化的彩色叠叠乐玩具长着两条腿和两只眼睛，站在一个方块上。" title="一个拟人化的彩色叠叠乐玩具长着两条腿和两只眼睛，站在一个方块上。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1317873"/>
            <a:ext cx="1656080" cy="33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3820</Words>
  <Application>Microsoft Office PowerPoint</Application>
  <PresentationFormat>On-screen Show (16:10)</PresentationFormat>
  <Paragraphs>328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DengXian</vt:lpstr>
      <vt:lpstr>handy</vt:lpstr>
      <vt:lpstr>Microsoft YaHei</vt:lpstr>
      <vt:lpstr>SimSun</vt:lpstr>
      <vt:lpstr>Arial</vt:lpstr>
      <vt:lpstr>Calibri</vt:lpstr>
      <vt:lpstr>Calibri Light</vt:lpstr>
      <vt:lpstr>Helvetica</vt:lpstr>
      <vt:lpstr>Segoe Pro</vt:lpstr>
      <vt:lpstr>Segoe Pro Light</vt:lpstr>
      <vt:lpstr>Segoe UI Light</vt:lpstr>
      <vt:lpstr>Office Theme</vt:lpstr>
      <vt:lpstr>欢迎参加“编程一小时”</vt:lpstr>
      <vt:lpstr>我们来谈谈编程</vt:lpstr>
      <vt:lpstr>Code.org的“编程一小时”视频</vt:lpstr>
      <vt:lpstr>你知道“编程”是什么吗？</vt:lpstr>
      <vt:lpstr>编程就是…</vt:lpstr>
      <vt:lpstr>你可以和计算机沟通</vt:lpstr>
      <vt:lpstr>计算机懂得代码语言</vt:lpstr>
      <vt:lpstr>什么是编程？</vt:lpstr>
      <vt:lpstr>解决问题</vt:lpstr>
      <vt:lpstr>运用你的想象力</vt:lpstr>
      <vt:lpstr>和朋友一起工作</vt:lpstr>
      <vt:lpstr>你最喜欢做什么？</vt:lpstr>
      <vt:lpstr>将编程变成你喜欢的活动之一</vt:lpstr>
      <vt:lpstr>How it goes down </vt:lpstr>
      <vt:lpstr>Find your tutorial</vt:lpstr>
      <vt:lpstr>圆满完成</vt:lpstr>
      <vt:lpstr>现在你对编程怎么看？</vt:lpstr>
      <vt:lpstr>PowerPoint Presentation</vt:lpstr>
      <vt:lpstr>后续步骤</vt:lpstr>
      <vt:lpstr>感谢参加！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2015-11-21T17:35:51Z</dcterms:created>
  <dcterms:modified xsi:type="dcterms:W3CDTF">2017-11-02T04:20:13Z</dcterms:modified>
</cp:coreProperties>
</file>